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423715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181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063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70201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4860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5353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287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036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4ca4e053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4ca4e053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8403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954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0290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710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9495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7417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906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100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7550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4" name="Google Shape;32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47949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6370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86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6" name="Google Shape;34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4889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863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004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66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b0377596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b0377596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552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ca4e0534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4ca4e0534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3307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876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2669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25540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79177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ca4e0534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ca4e0534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7715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424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75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4772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0764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4223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399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Droplets-HD-Title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313259" y="975589"/>
            <a:ext cx="6517482" cy="1881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Quest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313259" y="2914651"/>
            <a:ext cx="6517482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1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685331" y="457200"/>
            <a:ext cx="4451227" cy="1517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>
            <a:spLocks noGrp="1"/>
          </p:cNvSpPr>
          <p:nvPr>
            <p:ph type="pic" idx="2"/>
          </p:nvPr>
        </p:nvSpPr>
        <p:spPr>
          <a:xfrm>
            <a:off x="5568602" y="457201"/>
            <a:ext cx="2441519" cy="3886200"/>
          </a:xfrm>
          <a:prstGeom prst="roundRect">
            <a:avLst>
              <a:gd name="adj" fmla="val 494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685346" y="1974639"/>
            <a:ext cx="4451212" cy="236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2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685346" y="3217030"/>
            <a:ext cx="7773324" cy="60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>
            <a:spLocks noGrp="1"/>
          </p:cNvSpPr>
          <p:nvPr>
            <p:ph type="pic" idx="2"/>
          </p:nvPr>
        </p:nvSpPr>
        <p:spPr>
          <a:xfrm>
            <a:off x="888558" y="523696"/>
            <a:ext cx="7366899" cy="2410602"/>
          </a:xfrm>
          <a:prstGeom prst="roundRect">
            <a:avLst>
              <a:gd name="adj" fmla="val 4944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>
            <a:off x="685331" y="3831546"/>
            <a:ext cx="7773339" cy="51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3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685331" y="457200"/>
            <a:ext cx="7773339" cy="2570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685331" y="3153616"/>
            <a:ext cx="7773339" cy="1189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1290484" y="2707524"/>
            <a:ext cx="6564224" cy="44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2"/>
          </p:nvPr>
        </p:nvSpPr>
        <p:spPr>
          <a:xfrm>
            <a:off x="685331" y="3279597"/>
            <a:ext cx="7773339" cy="1065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GB"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685331" y="1604041"/>
            <a:ext cx="7773339" cy="1883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685331" y="3496751"/>
            <a:ext cx="7773339" cy="85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>
            <a:spLocks noGrp="1"/>
          </p:cNvSpPr>
          <p:nvPr>
            <p:ph type="title"/>
          </p:nvPr>
        </p:nvSpPr>
        <p:spPr>
          <a:xfrm>
            <a:off x="685331" y="457200"/>
            <a:ext cx="7773339" cy="1203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1"/>
          </p:nvPr>
        </p:nvSpPr>
        <p:spPr>
          <a:xfrm>
            <a:off x="685331" y="1775320"/>
            <a:ext cx="2474232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body" idx="2"/>
          </p:nvPr>
        </p:nvSpPr>
        <p:spPr>
          <a:xfrm>
            <a:off x="685331" y="2207517"/>
            <a:ext cx="2474232" cy="213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3"/>
          </p:nvPr>
        </p:nvSpPr>
        <p:spPr>
          <a:xfrm>
            <a:off x="3339292" y="1775320"/>
            <a:ext cx="2468641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4"/>
          </p:nvPr>
        </p:nvSpPr>
        <p:spPr>
          <a:xfrm>
            <a:off x="3331012" y="2207517"/>
            <a:ext cx="2477513" cy="213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body" idx="5"/>
          </p:nvPr>
        </p:nvSpPr>
        <p:spPr>
          <a:xfrm>
            <a:off x="5979974" y="1775320"/>
            <a:ext cx="2478696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sz="180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6"/>
          </p:nvPr>
        </p:nvSpPr>
        <p:spPr>
          <a:xfrm>
            <a:off x="5979974" y="2207517"/>
            <a:ext cx="2478696" cy="213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>
            <a:spLocks noGrp="1"/>
          </p:cNvSpPr>
          <p:nvPr>
            <p:ph type="title"/>
          </p:nvPr>
        </p:nvSpPr>
        <p:spPr>
          <a:xfrm>
            <a:off x="685331" y="458079"/>
            <a:ext cx="7773339" cy="1202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body" idx="1"/>
          </p:nvPr>
        </p:nvSpPr>
        <p:spPr>
          <a:xfrm>
            <a:off x="685331" y="3153615"/>
            <a:ext cx="2472307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0" name="Google Shape;130;p17"/>
          <p:cNvSpPr>
            <a:spLocks noGrp="1"/>
          </p:cNvSpPr>
          <p:nvPr>
            <p:ph type="pic" idx="2"/>
          </p:nvPr>
        </p:nvSpPr>
        <p:spPr>
          <a:xfrm>
            <a:off x="685331" y="1775320"/>
            <a:ext cx="2472307" cy="1143000"/>
          </a:xfrm>
          <a:prstGeom prst="roundRect">
            <a:avLst>
              <a:gd name="adj" fmla="val 9363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body" idx="3"/>
          </p:nvPr>
        </p:nvSpPr>
        <p:spPr>
          <a:xfrm>
            <a:off x="685331" y="3585811"/>
            <a:ext cx="2472307" cy="75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4"/>
          </p:nvPr>
        </p:nvSpPr>
        <p:spPr>
          <a:xfrm>
            <a:off x="3332069" y="3153615"/>
            <a:ext cx="2476371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3" name="Google Shape;133;p17"/>
          <p:cNvSpPr>
            <a:spLocks noGrp="1"/>
          </p:cNvSpPr>
          <p:nvPr>
            <p:ph type="pic" idx="5"/>
          </p:nvPr>
        </p:nvSpPr>
        <p:spPr>
          <a:xfrm>
            <a:off x="3331011" y="1775320"/>
            <a:ext cx="2477514" cy="1143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body" idx="6"/>
          </p:nvPr>
        </p:nvSpPr>
        <p:spPr>
          <a:xfrm>
            <a:off x="3331011" y="3585811"/>
            <a:ext cx="2477514" cy="757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7"/>
          </p:nvPr>
        </p:nvSpPr>
        <p:spPr>
          <a:xfrm>
            <a:off x="5979974" y="3153615"/>
            <a:ext cx="2475511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6" name="Google Shape;136;p17"/>
          <p:cNvSpPr>
            <a:spLocks noGrp="1"/>
          </p:cNvSpPr>
          <p:nvPr>
            <p:ph type="pic" idx="8"/>
          </p:nvPr>
        </p:nvSpPr>
        <p:spPr>
          <a:xfrm>
            <a:off x="5979974" y="1775320"/>
            <a:ext cx="2478696" cy="1143000"/>
          </a:xfrm>
          <a:prstGeom prst="roundRect">
            <a:avLst>
              <a:gd name="adj" fmla="val 8841"/>
            </a:avLst>
          </a:prstGeom>
          <a:noFill/>
          <a:ln w="8255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R="0" lvl="1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R="0" lvl="2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R="0" lvl="3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R="0" lvl="4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R="0" lvl="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R="0" lvl="6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R="0" lvl="7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R="0" lvl="8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9"/>
          </p:nvPr>
        </p:nvSpPr>
        <p:spPr>
          <a:xfrm>
            <a:off x="5979880" y="3585809"/>
            <a:ext cx="2478790" cy="757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 rot="5400000">
            <a:off x="3287961" y="-827310"/>
            <a:ext cx="2568080" cy="7773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 rot="5400000">
            <a:off x="5558073" y="1442803"/>
            <a:ext cx="3886199" cy="191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body" idx="1"/>
          </p:nvPr>
        </p:nvSpPr>
        <p:spPr>
          <a:xfrm rot="5400000">
            <a:off x="1614253" y="-471721"/>
            <a:ext cx="3886199" cy="574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4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685330" y="1775320"/>
            <a:ext cx="7772870" cy="256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5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685331" y="621423"/>
            <a:ext cx="7763814" cy="2052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Quest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685331" y="2743093"/>
            <a:ext cx="7763814" cy="102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6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685330" y="1775320"/>
            <a:ext cx="3829520" cy="256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629150" y="1775320"/>
            <a:ext cx="3829050" cy="256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7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859746" y="1778263"/>
            <a:ext cx="3655106" cy="50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950"/>
              <a:buNone/>
              <a:defRPr sz="195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685331" y="2288260"/>
            <a:ext cx="3829520" cy="205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4797317" y="1778263"/>
            <a:ext cx="3661353" cy="50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950"/>
              <a:buNone/>
              <a:defRPr sz="1950" b="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 b="1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4"/>
          </p:nvPr>
        </p:nvSpPr>
        <p:spPr>
          <a:xfrm>
            <a:off x="4629150" y="2288260"/>
            <a:ext cx="3829051" cy="205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8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9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 descr="Droplets-HD-Content-R1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685331" y="457200"/>
            <a:ext cx="2951766" cy="1517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Quest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3808547" y="457201"/>
            <a:ext cx="4650122" cy="388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2"/>
          </p:nvPr>
        </p:nvSpPr>
        <p:spPr>
          <a:xfrm>
            <a:off x="685331" y="1974639"/>
            <a:ext cx="2951767" cy="2368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marL="1371600" lvl="2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marL="1828800" lvl="3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marL="2286000" lvl="4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marL="2743200" lvl="5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marL="3200400" lvl="6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marL="3657600" lvl="7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marL="4114800" lvl="8" indent="-228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\\DROBO-FS\QuickDrops\JB\PPTX NG\Droplets\LightingOverlay.png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Questrial"/>
              <a:buNone/>
              <a:defRPr sz="27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23850" algn="l" rtl="0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marL="914400" marR="0" lvl="1" indent="-31432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marL="1371600" marR="0" lvl="2" indent="-304800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marL="1828800" marR="0" lvl="3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marL="2286000" marR="0" lvl="4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marL="2743200" marR="0" lvl="5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marL="3200400" marR="0" lvl="6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marL="3657600" marR="0" lvl="7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marL="4114800" marR="0" lvl="8" indent="-295275" algn="l" rtl="0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inovafitness.com/en/Laser-PM2-5-Sensor-SDS011-35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Bergwerk_Wes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de.wikipedia.org/wiki/RAG_Aktiengesellschaft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>
            <a:spLocks noGrp="1"/>
          </p:cNvSpPr>
          <p:nvPr>
            <p:ph type="ctrTitle"/>
          </p:nvPr>
        </p:nvSpPr>
        <p:spPr>
          <a:xfrm>
            <a:off x="311700" y="1271425"/>
            <a:ext cx="85206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estrial"/>
              <a:buNone/>
            </a:pPr>
            <a:r>
              <a:rPr lang="en-GB" sz="4000" b="1" dirty="0"/>
              <a:t>ENVIRONMENTAL PHENOMENA IN KAMP-LINTFORT</a:t>
            </a:r>
            <a:endParaRPr sz="4000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estrial"/>
              <a:buNone/>
            </a:pPr>
            <a:endParaRPr sz="4800" b="1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estrial"/>
              <a:buNone/>
            </a:pPr>
            <a:endParaRPr sz="1800" b="1" dirty="0"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1"/>
          </p:nvPr>
        </p:nvSpPr>
        <p:spPr>
          <a:xfrm>
            <a:off x="5325466" y="2914099"/>
            <a:ext cx="3638684" cy="2311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b="1" dirty="0">
                <a:solidFill>
                  <a:schemeClr val="tx1"/>
                </a:solidFill>
              </a:rPr>
              <a:t>PRESENTED BY: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BHUWAN ACHARYA 26129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BIKASH PAUDEL 26192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MD. ASHIKUL ISLAM 24387     </a:t>
            </a:r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 MD. MONSUR ALI           24547</a:t>
            </a:r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/>
            </a:r>
            <a:br>
              <a:rPr lang="en-US" sz="1600" dirty="0">
                <a:solidFill>
                  <a:schemeClr val="tx1"/>
                </a:solidFill>
              </a:rPr>
            </a:br>
            <a:endParaRPr sz="1600" dirty="0">
              <a:solidFill>
                <a:schemeClr val="tx1"/>
              </a:solidFill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0" y="2914100"/>
            <a:ext cx="7335600" cy="6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Applied Research Project - B 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Prof. Timo Kahl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SENSORS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MQ-9</a:t>
            </a:r>
            <a:endParaRPr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>
                <a:solidFill>
                  <a:srgbClr val="000000"/>
                </a:solidFill>
              </a:rPr>
              <a:t>SENSITIVE FOR CARBON MONOXIDE</a:t>
            </a:r>
            <a:endParaRPr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>
                <a:solidFill>
                  <a:srgbClr val="000000"/>
                </a:solidFill>
              </a:rPr>
              <a:t>FAST RESPONSE AND RECOVERY</a:t>
            </a:r>
            <a:endParaRPr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>
                <a:solidFill>
                  <a:srgbClr val="000000"/>
                </a:solidFill>
              </a:rPr>
              <a:t>ADJUSTABLE SENSITIVITY</a:t>
            </a:r>
            <a:endParaRPr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>
                <a:solidFill>
                  <a:srgbClr val="000000"/>
                </a:solidFill>
              </a:rPr>
              <a:t>POWER: 5V ± 0.1</a:t>
            </a:r>
            <a:endParaRPr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>
                <a:solidFill>
                  <a:srgbClr val="000000"/>
                </a:solidFill>
              </a:rPr>
              <a:t>STABLE AND LONG LIFE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19940" y="2001929"/>
            <a:ext cx="2533200" cy="2408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SENSORS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Questrial"/>
              <a:buChar char="●"/>
            </a:pPr>
            <a:r>
              <a:rPr lang="en-GB">
                <a:solidFill>
                  <a:srgbClr val="000000"/>
                </a:solidFill>
              </a:rPr>
              <a:t>NOVA PM SDS 011(FOR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PM</a:t>
            </a:r>
            <a:r>
              <a:rPr lang="en-GB" sz="1400" baseline="-25000">
                <a:latin typeface="Arial"/>
                <a:ea typeface="Arial"/>
                <a:cs typeface="Arial"/>
                <a:sym typeface="Arial"/>
              </a:rPr>
              <a:t>2.5</a:t>
            </a:r>
            <a:r>
              <a:rPr lang="en-GB">
                <a:solidFill>
                  <a:srgbClr val="000000"/>
                </a:solidFill>
              </a:rPr>
              <a:t> AND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PM</a:t>
            </a:r>
            <a:r>
              <a:rPr lang="en-GB" sz="1400" baseline="-2500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marL="13716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estrial"/>
              <a:buChar char="○"/>
            </a:pPr>
            <a:r>
              <a:rPr lang="en-GB" sz="1350">
                <a:solidFill>
                  <a:srgbClr val="000000"/>
                </a:solidFill>
              </a:rPr>
              <a:t>NEW AIR QUALITY SENSOR DEVELOPED BY </a:t>
            </a:r>
            <a:r>
              <a:rPr lang="en-GB" sz="1350">
                <a:solidFill>
                  <a:srgbClr val="000000"/>
                </a:solidFill>
                <a:uFill>
                  <a:noFill/>
                </a:uFill>
                <a:hlinkClick r:id="rId3"/>
              </a:rPr>
              <a:t>INOVAFIT</a:t>
            </a:r>
            <a:endParaRPr>
              <a:solidFill>
                <a:srgbClr val="000000"/>
              </a:solidFill>
            </a:endParaRPr>
          </a:p>
          <a:p>
            <a:pPr marL="13716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Questrial"/>
              <a:buChar char="○"/>
            </a:pPr>
            <a:r>
              <a:rPr lang="en-GB" sz="1350">
                <a:solidFill>
                  <a:srgbClr val="000000"/>
                </a:solidFill>
              </a:rPr>
              <a:t>ONE OF THE BEST SENSOR IN TERMS OF ACCURACY</a:t>
            </a:r>
            <a:endParaRPr sz="1350"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Questrial"/>
              <a:buChar char="○"/>
            </a:pPr>
            <a:r>
              <a:rPr lang="en-GB" sz="1350">
                <a:solidFill>
                  <a:srgbClr val="000000"/>
                </a:solidFill>
              </a:rPr>
              <a:t>OTHER SENSORS TEND TO FOCUS ON SHRINKING THE SENSOR SIZE</a:t>
            </a:r>
            <a:endParaRPr sz="1350"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Questrial"/>
              <a:buChar char="○"/>
            </a:pPr>
            <a:r>
              <a:rPr lang="en-GB" sz="1350">
                <a:solidFill>
                  <a:srgbClr val="000000"/>
                </a:solidFill>
              </a:rPr>
              <a:t>OPTED FOR A SIZE TRADEOFF ALLOWING IT TO USE A LARGER FAN</a:t>
            </a:r>
            <a:endParaRPr sz="1350"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Questrial"/>
              <a:buChar char="○"/>
            </a:pPr>
            <a:r>
              <a:rPr lang="en-GB" sz="1350">
                <a:solidFill>
                  <a:srgbClr val="000000"/>
                </a:solidFill>
              </a:rPr>
              <a:t>OUTPUT: PM2.5, PM10</a:t>
            </a:r>
            <a:endParaRPr sz="1350"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Questrial"/>
              <a:buChar char="○"/>
            </a:pPr>
            <a:r>
              <a:rPr lang="en-GB" sz="1350">
                <a:solidFill>
                  <a:srgbClr val="000000"/>
                </a:solidFill>
              </a:rPr>
              <a:t>MEASURING RANGE: 0.0-999.9ΜG/M3</a:t>
            </a:r>
            <a:endParaRPr sz="1350"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Questrial"/>
              <a:buChar char="○"/>
            </a:pPr>
            <a:r>
              <a:rPr lang="en-GB" sz="1350">
                <a:solidFill>
                  <a:srgbClr val="000000"/>
                </a:solidFill>
              </a:rPr>
              <a:t>INPUT VOLTAGE: </a:t>
            </a:r>
            <a:r>
              <a:rPr lang="en-GB"/>
              <a:t>5V ± 0.1</a:t>
            </a:r>
            <a:endParaRPr sz="1350"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Questrial"/>
              <a:buChar char="○"/>
            </a:pPr>
            <a:r>
              <a:rPr lang="en-GB" sz="1350">
                <a:solidFill>
                  <a:srgbClr val="000000"/>
                </a:solidFill>
              </a:rPr>
              <a:t>RESPONSE TIME 1 SECOND</a:t>
            </a:r>
            <a:endParaRPr sz="1350"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Questrial"/>
              <a:buChar char="○"/>
            </a:pPr>
            <a:r>
              <a:rPr lang="en-GB" sz="1350">
                <a:solidFill>
                  <a:srgbClr val="000000"/>
                </a:solidFill>
              </a:rPr>
              <a:t>SERIAL DATA OUTPUT FREQUENCY: 1 TIME/SECOND</a:t>
            </a:r>
            <a:endParaRPr sz="1350"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Questrial"/>
              <a:buChar char="○"/>
            </a:pPr>
            <a:r>
              <a:rPr lang="en-GB" sz="1350">
                <a:solidFill>
                  <a:srgbClr val="000000"/>
                </a:solidFill>
              </a:rPr>
              <a:t>RELATIVE ERROR:10%</a:t>
            </a:r>
            <a:endParaRPr sz="1350">
              <a:solidFill>
                <a:srgbClr val="000000"/>
              </a:solidFill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8854" y="2640787"/>
            <a:ext cx="2453446" cy="2502713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SERIAL TERMINAL</a:t>
            </a:r>
            <a:endParaRPr/>
          </a:p>
        </p:txBody>
      </p:sp>
      <p:sp>
        <p:nvSpPr>
          <p:cNvPr id="233" name="Google Shape;233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-GB" sz="1600">
                <a:solidFill>
                  <a:srgbClr val="000000"/>
                </a:solidFill>
              </a:rPr>
              <a:t>SERIAL TERMINAL</a:t>
            </a:r>
            <a:endParaRPr sz="1600">
              <a:solidFill>
                <a:srgbClr val="000000"/>
              </a:solidFill>
            </a:endParaRPr>
          </a:p>
          <a:p>
            <a:pPr marL="13716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350">
                <a:solidFill>
                  <a:srgbClr val="000000"/>
                </a:solidFill>
              </a:rPr>
              <a:t>FULL-FEATURED TERMINAL EMULATION, BREAK SUPPORT AND FILE TRANSFERS</a:t>
            </a:r>
            <a:endParaRPr sz="1350">
              <a:solidFill>
                <a:srgbClr val="000000"/>
              </a:solidFill>
            </a:endParaRPr>
          </a:p>
          <a:p>
            <a:pPr marL="13716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rPr lang="en-GB" sz="1350">
                <a:solidFill>
                  <a:srgbClr val="000000"/>
                </a:solidFill>
              </a:rPr>
              <a:t>BUILT-IN, RELIABLE SUPPORT FOR ALMOST EVERY SERIAL DEVICE ON THE MARKET </a:t>
            </a:r>
            <a:endParaRPr sz="1350"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 sz="1350">
                <a:solidFill>
                  <a:srgbClr val="000000"/>
                </a:solidFill>
              </a:rPr>
              <a:t>MODERN, DEPENDABLE, AND POWERFULLY SIMPLE</a:t>
            </a:r>
            <a:endParaRPr sz="1350"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 sz="1350">
                <a:solidFill>
                  <a:srgbClr val="000000"/>
                </a:solidFill>
              </a:rPr>
              <a:t>MANUAL OR AUTOMATIC LOGGING FOR AUDITING OR DEBUGGING PURPOSE</a:t>
            </a:r>
            <a:endParaRPr sz="1350">
              <a:solidFill>
                <a:srgbClr val="000000"/>
              </a:solidFill>
            </a:endParaRPr>
          </a:p>
          <a:p>
            <a:pPr marL="13716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 sz="1150">
                <a:solidFill>
                  <a:srgbClr val="000000"/>
                </a:solidFill>
              </a:rPr>
              <a:t>CAPTURE TIMESTAMPS FOR RECEIVED DATA</a:t>
            </a:r>
            <a:endParaRPr sz="135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34" name="Google Shape;234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1449" y="2992075"/>
            <a:ext cx="1762800" cy="1576800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311700" y="135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R </a:t>
            </a:r>
            <a:endParaRPr/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1"/>
          </p:nvPr>
        </p:nvSpPr>
        <p:spPr>
          <a:xfrm>
            <a:off x="311700" y="813625"/>
            <a:ext cx="8520600" cy="3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000000"/>
              </a:solidFill>
            </a:endParaRPr>
          </a:p>
          <a:p>
            <a:pPr marL="9144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 dirty="0">
                <a:solidFill>
                  <a:srgbClr val="000000"/>
                </a:solidFill>
              </a:rPr>
              <a:t>LANGUAGE AND ENVIRONMENT FOR STATISTICAL COMPUTING, GRAPHICS AND IS HIGHLY EXTENSIBLE</a:t>
            </a:r>
            <a:endParaRPr dirty="0">
              <a:solidFill>
                <a:srgbClr val="000000"/>
              </a:solidFill>
            </a:endParaRPr>
          </a:p>
          <a:p>
            <a:pPr marL="9144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 dirty="0">
                <a:solidFill>
                  <a:srgbClr val="000000"/>
                </a:solidFill>
              </a:rPr>
              <a:t>STATISTICAL LIKE LINEAR AND NONLINEAR MODELLING, CLASSICAL STATISTICAL TESTS, TIME-SERIES ANALYSIS, CLASSIFICATION, CLUSTERING, …</a:t>
            </a:r>
            <a:endParaRPr dirty="0">
              <a:solidFill>
                <a:srgbClr val="000000"/>
              </a:solidFill>
            </a:endParaRPr>
          </a:p>
          <a:p>
            <a:pPr marL="9144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 dirty="0">
                <a:solidFill>
                  <a:srgbClr val="000000"/>
                </a:solidFill>
              </a:rPr>
              <a:t>FREE SOFTWARE UNDER THE TERMS OF THE </a:t>
            </a:r>
            <a:r>
              <a:rPr lang="en-GB" dirty="0">
                <a:solidFill>
                  <a:srgbClr val="000000"/>
                </a:solidFill>
                <a:uFill>
                  <a:noFill/>
                </a:uFill>
              </a:rPr>
              <a:t>FREE SOFTWARE FOUNDATION</a:t>
            </a:r>
            <a:r>
              <a:rPr lang="en-GB" dirty="0">
                <a:solidFill>
                  <a:srgbClr val="000000"/>
                </a:solidFill>
              </a:rPr>
              <a:t>’S </a:t>
            </a:r>
            <a:r>
              <a:rPr lang="en-GB" dirty="0">
                <a:solidFill>
                  <a:srgbClr val="000000"/>
                </a:solidFill>
                <a:uFill>
                  <a:noFill/>
                </a:uFill>
              </a:rPr>
              <a:t>GNU GENERAL PUBLIC LICENSE</a:t>
            </a:r>
            <a:r>
              <a:rPr lang="en-GB" dirty="0">
                <a:solidFill>
                  <a:srgbClr val="000000"/>
                </a:solidFill>
              </a:rPr>
              <a:t> IN SOURCE CODE FORM</a:t>
            </a:r>
            <a:endParaRPr dirty="0">
              <a:solidFill>
                <a:srgbClr val="000000"/>
              </a:solidFill>
            </a:endParaRPr>
          </a:p>
          <a:p>
            <a:pPr marL="9144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 dirty="0">
                <a:solidFill>
                  <a:srgbClr val="000000"/>
                </a:solidFill>
              </a:rPr>
              <a:t>COMPILES AND RUNS ON A WIDE VARIETY OF UNIX PLATFORMS AND SIMILAR SYSTEMS (INCLUDING FREEBSD AND LINUX), WINDOWS AND MAC OS</a:t>
            </a:r>
            <a:endParaRPr dirty="0">
              <a:solidFill>
                <a:srgbClr val="000000"/>
              </a:solidFill>
            </a:endParaRPr>
          </a:p>
          <a:p>
            <a:pPr marL="9144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 dirty="0">
                <a:solidFill>
                  <a:srgbClr val="000000"/>
                </a:solidFill>
              </a:rPr>
              <a:t>A WELL-DEVELOPED, SIMPLE AND EFFECTIVE PROGRAMMING LANGUAGE WHICH INCLUDES CONDITIONALS, LOOPS, USER-DEFINED RECURSIVE FUNCTIONS AND INPUT AND OUTPUT FACILITIES</a:t>
            </a:r>
            <a:endParaRPr dirty="0">
              <a:solidFill>
                <a:srgbClr val="000000"/>
              </a:solidFill>
            </a:endParaRPr>
          </a:p>
          <a:p>
            <a:pPr marL="9144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 dirty="0">
                <a:solidFill>
                  <a:srgbClr val="000000"/>
                </a:solidFill>
              </a:rPr>
              <a:t>A LARGE, COHERENT, INTEGRATED COLLECTION OF INTERMEDIATE TOOLS FOR DATA ANALYSIS,</a:t>
            </a:r>
            <a:endParaRPr dirty="0">
              <a:solidFill>
                <a:srgbClr val="000000"/>
              </a:solidFill>
            </a:endParaRPr>
          </a:p>
          <a:p>
            <a:pPr marL="914400" lvl="1" indent="-31432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Char char="○"/>
            </a:pPr>
            <a:r>
              <a:rPr lang="en-GB" dirty="0">
                <a:solidFill>
                  <a:srgbClr val="000000"/>
                </a:solidFill>
              </a:rPr>
              <a:t>GRAPHICAL FACILITIES FOR DATA ANALYSIS AND DISPLAY EITHER ON-SCREEN OR ON HARDCOPY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ARDUINO IDE WAS USED FOR PROGRAMMING THE ARDUINO BOARDS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CONFIGURED ALL THE SENSORS AND BOARDS THEN PROGRAMMED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MICS 2714 SENSOR WAS OPERATED USING SMT32 NUCLEO-F411RE FOR NO2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MQ-9 AND PM SENSOR WAS OPERATED USING ARDUINO UNO FOR CO AND PM</a:t>
            </a:r>
            <a:endParaRPr/>
          </a:p>
        </p:txBody>
      </p:sp>
      <p:pic>
        <p:nvPicPr>
          <p:cNvPr id="247" name="Google Shape;24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1050" y="2519725"/>
            <a:ext cx="3394776" cy="254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4818" y="2519723"/>
            <a:ext cx="3394756" cy="25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OFFLINE DATA WAS COLLECTED BY SERIAL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EXCEL WAS USED FOR DATA PREPROCESSING 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WAS IMPORTED AND ANALYSED IN R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GRAPH AND OTHER VISUALIZATION WAS </a:t>
            </a: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GB"/>
              <a:t>MADE USING R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VARIETY OF GRAPH WAS MADE FOR 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       VISUALIZATION</a:t>
            </a:r>
            <a:endParaRPr/>
          </a:p>
        </p:txBody>
      </p:sp>
      <p:pic>
        <p:nvPicPr>
          <p:cNvPr id="255" name="Google Shape;25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8324" y="1324931"/>
            <a:ext cx="3795676" cy="35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>
            <a:spLocks noGrp="1"/>
          </p:cNvSpPr>
          <p:nvPr>
            <p:ph type="title"/>
          </p:nvPr>
        </p:nvSpPr>
        <p:spPr>
          <a:xfrm>
            <a:off x="311700" y="3134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Collection</a:t>
            </a:r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body" idx="1"/>
          </p:nvPr>
        </p:nvSpPr>
        <p:spPr>
          <a:xfrm>
            <a:off x="60750" y="990225"/>
            <a:ext cx="9083400" cy="40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Kamp-Lintfort Data:</a:t>
            </a:r>
            <a:endParaRPr b="1"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Address: Prinzenstraße,64,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Kamp-Lintfort,47475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Pollutants: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PM</a:t>
            </a:r>
            <a:r>
              <a:rPr lang="en-GB" sz="1400" baseline="-2500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/>
              <a:t>,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PM</a:t>
            </a:r>
            <a:r>
              <a:rPr lang="en-GB" sz="1400" baseline="-25000">
                <a:latin typeface="Arial"/>
                <a:ea typeface="Arial"/>
                <a:cs typeface="Arial"/>
                <a:sym typeface="Arial"/>
              </a:rPr>
              <a:t>2.5</a:t>
            </a:r>
            <a:r>
              <a:rPr lang="en-GB"/>
              <a:t>,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GB" sz="1400" baseline="-25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/>
              <a:t>, CO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Collecting Date: 22-12-2018 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04-01-2019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u="sng"/>
              <a:t>Other Cities Data: (Lanuv)</a:t>
            </a:r>
            <a:endParaRPr b="1"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Address: Duisburg(Rheinhausen,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Marktstraße, 47158), Krefeld(Hentrichstraße,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47809), Wesel(Feldmark, 46485)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Pollutants: , 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GB" sz="1400" baseline="-25000">
                <a:latin typeface="Arial"/>
                <a:ea typeface="Arial"/>
                <a:cs typeface="Arial"/>
                <a:sym typeface="Arial"/>
              </a:rPr>
              <a:t>2 ,</a:t>
            </a:r>
            <a:r>
              <a:rPr lang="en-GB" sz="1400">
                <a:latin typeface="Arial"/>
                <a:ea typeface="Arial"/>
                <a:cs typeface="Arial"/>
                <a:sym typeface="Arial"/>
              </a:rPr>
              <a:t>PM</a:t>
            </a:r>
            <a:r>
              <a:rPr lang="en-GB" sz="1400" baseline="-25000"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Collecting Date: 22-12-2018 to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04-01-2019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2" name="Google Shape;26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730" y="3011950"/>
            <a:ext cx="2426000" cy="19236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3" name="Google Shape;26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0006" y="3011950"/>
            <a:ext cx="2564868" cy="19236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0000" y="1149425"/>
            <a:ext cx="2564874" cy="176377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5" name="Google Shape;26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4724" y="1149426"/>
            <a:ext cx="2426000" cy="1763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DATA COLLECTION</a:t>
            </a:r>
            <a:endParaRPr/>
          </a:p>
        </p:txBody>
      </p:sp>
      <p:sp>
        <p:nvSpPr>
          <p:cNvPr id="271" name="Google Shape;271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72" name="Google Shape;27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7500" y="1817599"/>
            <a:ext cx="3543749" cy="1917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3" name="Google Shape;27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26850" y="1791087"/>
            <a:ext cx="3645001" cy="19707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4" name="Google Shape;274;p36"/>
          <p:cNvSpPr/>
          <p:nvPr/>
        </p:nvSpPr>
        <p:spPr>
          <a:xfrm>
            <a:off x="4277049" y="2692349"/>
            <a:ext cx="636900" cy="14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DATA VISUALIZATION</a:t>
            </a:r>
            <a:endParaRPr/>
          </a:p>
        </p:txBody>
      </p:sp>
      <p:sp>
        <p:nvSpPr>
          <p:cNvPr id="280" name="Google Shape;280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6550" y="1152475"/>
            <a:ext cx="6929224" cy="341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AIR QUALITY STANDARD VALUES</a:t>
            </a:r>
            <a:r>
              <a:rPr lang="en-GB" b="1"/>
              <a:t> </a:t>
            </a:r>
            <a:endParaRPr b="1"/>
          </a:p>
        </p:txBody>
      </p:sp>
      <p:sp>
        <p:nvSpPr>
          <p:cNvPr id="287" name="Google Shape;28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Data Conversion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400"/>
              <a:t>Air quality Standard </a:t>
            </a:r>
            <a:endParaRPr sz="14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Values: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288" name="Google Shape;28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3750" y="3052850"/>
            <a:ext cx="6212425" cy="183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750" y="1249425"/>
            <a:ext cx="6212425" cy="15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INTRODUCTION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AIMS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METHODOLOGY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IMPLEMENTATION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ANALYSIS AND VISUALIZATION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SOLUTION AND DISCUSSION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CHALLENGES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CONCLUSION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REFERENCES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9"/>
          <p:cNvSpPr txBox="1">
            <a:spLocks noGrp="1"/>
          </p:cNvSpPr>
          <p:nvPr>
            <p:ph type="title"/>
          </p:nvPr>
        </p:nvSpPr>
        <p:spPr>
          <a:xfrm>
            <a:off x="311700" y="175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KAMP-LINTFORT PM</a:t>
            </a:r>
            <a:r>
              <a:rPr lang="en-GB" sz="2400" baseline="-2500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 AND PM</a:t>
            </a:r>
            <a:r>
              <a:rPr lang="en-GB" sz="2400" baseline="-25000">
                <a:latin typeface="Arial"/>
                <a:ea typeface="Arial"/>
                <a:cs typeface="Arial"/>
                <a:sym typeface="Arial"/>
              </a:rPr>
              <a:t>2.5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  CONCENTRATION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en-GB"/>
              <a:t>Total concentratio</a:t>
            </a:r>
            <a:r>
              <a:rPr lang="en-GB" sz="1400"/>
              <a:t>n: for PM</a:t>
            </a:r>
            <a:r>
              <a:rPr lang="en-GB" sz="1400" baseline="-25000"/>
              <a:t>10 </a:t>
            </a:r>
            <a:r>
              <a:rPr lang="en-GB" sz="1400"/>
              <a:t>and PM</a:t>
            </a:r>
            <a:r>
              <a:rPr lang="en-GB" sz="1400" baseline="-25000"/>
              <a:t>2.5 </a:t>
            </a:r>
            <a:r>
              <a:rPr lang="en-GB" sz="1400"/>
              <a:t>total concentration is 163782</a:t>
            </a:r>
            <a:endParaRPr sz="1400"/>
          </a:p>
        </p:txBody>
      </p:sp>
      <p:pic>
        <p:nvPicPr>
          <p:cNvPr id="296" name="Google Shape;29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0750" y="1768263"/>
            <a:ext cx="4045751" cy="31264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97" name="Google Shape;297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77675" y="1758938"/>
            <a:ext cx="4045751" cy="314510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 txBox="1">
            <a:spLocks noGrp="1"/>
          </p:cNvSpPr>
          <p:nvPr>
            <p:ph type="title"/>
          </p:nvPr>
        </p:nvSpPr>
        <p:spPr>
          <a:xfrm>
            <a:off x="311700" y="189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/>
              <a:t>KAMP-LINTFORT 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GB" sz="2400" baseline="-25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/>
              <a:t> AND CO CONCENTRATION</a:t>
            </a:r>
            <a:endParaRPr sz="2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endParaRPr sz="2400"/>
          </a:p>
        </p:txBody>
      </p:sp>
      <p:sp>
        <p:nvSpPr>
          <p:cNvPr id="303" name="Google Shape;303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400"/>
              <a:t>Total concentration: for NO</a:t>
            </a:r>
            <a:r>
              <a:rPr lang="en-GB" sz="1400" baseline="-25000"/>
              <a:t>2 </a:t>
            </a:r>
            <a:r>
              <a:rPr lang="en-GB" sz="1400"/>
              <a:t>total concentration is 320940 and CO</a:t>
            </a:r>
            <a:r>
              <a:rPr lang="en-GB" sz="1400" baseline="-25000"/>
              <a:t> </a:t>
            </a:r>
            <a:r>
              <a:rPr lang="en-GB" sz="1400"/>
              <a:t>total concentration is 160471</a:t>
            </a:r>
            <a:endParaRPr sz="1400"/>
          </a:p>
        </p:txBody>
      </p:sp>
      <p:pic>
        <p:nvPicPr>
          <p:cNvPr id="304" name="Google Shape;30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8123" y="1759725"/>
            <a:ext cx="3962449" cy="3049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5" name="Google Shape;30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1775" y="1759725"/>
            <a:ext cx="3944353" cy="30496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>
            <a:spLocks noGrp="1"/>
          </p:cNvSpPr>
          <p:nvPr>
            <p:ph type="title"/>
          </p:nvPr>
        </p:nvSpPr>
        <p:spPr>
          <a:xfrm>
            <a:off x="446350" y="162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ALL POLLUTANTS CONCENTRATION IN KAMP-LINTFORT</a:t>
            </a:r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12" name="Google Shape;31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5700" y="1528338"/>
            <a:ext cx="5351424" cy="29637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357788" y="189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DUISBURG, KREFELD AND WESEL 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PM</a:t>
            </a:r>
            <a:r>
              <a:rPr lang="en-GB" sz="2400" baseline="-2500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/>
              <a:t> CONCENTRATION</a:t>
            </a:r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28600" cy="34164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19" name="Google Shape;31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575" y="1855800"/>
            <a:ext cx="2742124" cy="212144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0" name="Google Shape;320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4900" y="1862888"/>
            <a:ext cx="2670826" cy="2107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1" name="Google Shape;321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20925" y="1855800"/>
            <a:ext cx="2611375" cy="212145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3"/>
          <p:cNvSpPr txBox="1">
            <a:spLocks noGrp="1"/>
          </p:cNvSpPr>
          <p:nvPr>
            <p:ph type="title"/>
          </p:nvPr>
        </p:nvSpPr>
        <p:spPr>
          <a:xfrm>
            <a:off x="311700" y="229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DUISBURG AND WESEL 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GB" sz="2400" baseline="-25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/>
              <a:t> CONCENTRATION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28" name="Google Shape;32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50" y="1324350"/>
            <a:ext cx="3848276" cy="29612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9" name="Google Shape;329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22925" y="1324350"/>
            <a:ext cx="3743549" cy="2961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>
            <a:spLocks noGrp="1"/>
          </p:cNvSpPr>
          <p:nvPr>
            <p:ph type="title"/>
          </p:nvPr>
        </p:nvSpPr>
        <p:spPr>
          <a:xfrm>
            <a:off x="311700" y="216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 sz="2400" dirty="0"/>
              <a:t>COMPARING KAMP-LINTFORT </a:t>
            </a: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PM</a:t>
            </a:r>
            <a:r>
              <a:rPr lang="en-GB" sz="2400" baseline="-25000" dirty="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400" dirty="0"/>
              <a:t>WITH OTHER </a:t>
            </a:r>
            <a:r>
              <a:rPr lang="en-GB" sz="2400" dirty="0" smtClean="0"/>
              <a:t>CITIES</a:t>
            </a:r>
            <a:endParaRPr sz="2400" dirty="0"/>
          </a:p>
        </p:txBody>
      </p:sp>
      <p:sp>
        <p:nvSpPr>
          <p:cNvPr id="335" name="Google Shape;335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36" name="Google Shape;33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3650" y="1307038"/>
            <a:ext cx="7416701" cy="31072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>
            <a:spLocks noGrp="1"/>
          </p:cNvSpPr>
          <p:nvPr>
            <p:ph type="title"/>
          </p:nvPr>
        </p:nvSpPr>
        <p:spPr>
          <a:xfrm>
            <a:off x="311700" y="202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 sz="2400" dirty="0"/>
              <a:t>COMPARING KAMP-LINTFORT </a:t>
            </a:r>
            <a:r>
              <a:rPr lang="en-GB" sz="2400" dirty="0"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GB" sz="2400" baseline="-25000" dirty="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 dirty="0"/>
              <a:t> WITH OTHER </a:t>
            </a:r>
            <a:r>
              <a:rPr lang="en-GB" sz="2400" dirty="0" smtClean="0"/>
              <a:t>CITIES</a:t>
            </a:r>
            <a:endParaRPr sz="2400" dirty="0"/>
          </a:p>
        </p:txBody>
      </p:sp>
      <p:sp>
        <p:nvSpPr>
          <p:cNvPr id="342" name="Google Shape;342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5000" y="1247075"/>
            <a:ext cx="6824250" cy="31395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EEA AIR QUALITY HEALTH CONCERN INDEX</a:t>
            </a:r>
            <a:endParaRPr/>
          </a:p>
        </p:txBody>
      </p:sp>
      <p:sp>
        <p:nvSpPr>
          <p:cNvPr id="349" name="Google Shape;349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50" name="Google Shape;35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1175" y="1676513"/>
            <a:ext cx="6819900" cy="22764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7"/>
          <p:cNvSpPr txBox="1">
            <a:spLocks noGrp="1"/>
          </p:cNvSpPr>
          <p:nvPr>
            <p:ph type="title"/>
          </p:nvPr>
        </p:nvSpPr>
        <p:spPr>
          <a:xfrm>
            <a:off x="481300" y="3410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PM</a:t>
            </a:r>
            <a:r>
              <a:rPr lang="en-GB" sz="2400" baseline="-2500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 AND PM</a:t>
            </a:r>
            <a:r>
              <a:rPr lang="en-GB" sz="2400" baseline="-25000">
                <a:latin typeface="Arial"/>
                <a:ea typeface="Arial"/>
                <a:cs typeface="Arial"/>
                <a:sym typeface="Arial"/>
              </a:rPr>
              <a:t>2.5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 CONCENTRATION WITH HEALTH CONCERN 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300" y="1824863"/>
            <a:ext cx="4120876" cy="2201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58" name="Google Shape;3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800" y="1824875"/>
            <a:ext cx="3899251" cy="22014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8"/>
          <p:cNvSpPr txBox="1">
            <a:spLocks noGrp="1"/>
          </p:cNvSpPr>
          <p:nvPr>
            <p:ph type="title"/>
          </p:nvPr>
        </p:nvSpPr>
        <p:spPr>
          <a:xfrm>
            <a:off x="311700" y="3238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latin typeface="Arial"/>
                <a:ea typeface="Arial"/>
                <a:cs typeface="Arial"/>
                <a:sym typeface="Arial"/>
              </a:rPr>
              <a:t>NO</a:t>
            </a:r>
            <a:r>
              <a:rPr lang="en-GB" sz="2400" baseline="-25000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GB" sz="2400"/>
              <a:t> CONCENTRATION WITH HEALTH CONCERN </a:t>
            </a:r>
            <a:endParaRPr sz="24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endParaRPr sz="2400"/>
          </a:p>
        </p:txBody>
      </p:sp>
      <p:sp>
        <p:nvSpPr>
          <p:cNvPr id="364" name="Google Shape;364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365" name="Google Shape;365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7250" y="1369888"/>
            <a:ext cx="5629499" cy="29815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>
            <a:spLocks noGrp="1"/>
          </p:cNvSpPr>
          <p:nvPr>
            <p:ph type="title"/>
          </p:nvPr>
        </p:nvSpPr>
        <p:spPr>
          <a:xfrm>
            <a:off x="311700" y="2969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000000"/>
                </a:solidFill>
              </a:rPr>
              <a:t>INTRODUCTION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73" name="Google Shape;173;p22"/>
          <p:cNvSpPr txBox="1">
            <a:spLocks noGrp="1"/>
          </p:cNvSpPr>
          <p:nvPr>
            <p:ph type="body" idx="1"/>
          </p:nvPr>
        </p:nvSpPr>
        <p:spPr>
          <a:xfrm>
            <a:off x="311700" y="10043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KAMP-LINTFORT, A SMALL CITY IN WESEL DISTRICT 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POPULATION AROUND 38,510, MOSTLY PERMANENT AND OLD INHABITANTS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NOT A BIG CITY, BUT ITS DISTRICTS ARE RATHER SCATTERED, SEPARATED BY GREEN MEADOWS, FIELDS AND FORESTS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 MINING TOWN FOR ALMOST 100 YEARS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FRIEDRICH HEINRICH ESTATE IS ONE OF THE BEST KNOWN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MINE WAS IN 2001 PART OF THE </a:t>
            </a:r>
            <a:r>
              <a:rPr lang="en-GB">
                <a:solidFill>
                  <a:srgbClr val="000000"/>
                </a:solidFill>
                <a:uFill>
                  <a:noFill/>
                </a:uFill>
                <a:hlinkClick r:id="rId3"/>
              </a:rPr>
              <a:t>WEST COLLIERY</a:t>
            </a:r>
            <a:r>
              <a:rPr lang="en-GB">
                <a:solidFill>
                  <a:srgbClr val="000000"/>
                </a:solidFill>
              </a:rPr>
              <a:t> </a:t>
            </a:r>
            <a:r>
              <a:rPr lang="en-GB"/>
              <a:t>OF THE </a:t>
            </a:r>
            <a:r>
              <a:rPr lang="en-GB">
                <a:solidFill>
                  <a:srgbClr val="000000"/>
                </a:solidFill>
                <a:uFill>
                  <a:noFill/>
                </a:uFill>
                <a:hlinkClick r:id="rId4"/>
              </a:rPr>
              <a:t>RAG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CLOSED IN 31 DECEMBER 2012</a:t>
            </a:r>
            <a:endParaRPr/>
          </a:p>
        </p:txBody>
      </p:sp>
      <p:pic>
        <p:nvPicPr>
          <p:cNvPr id="174" name="Google Shape;17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3680" y="2999230"/>
            <a:ext cx="2362809" cy="2053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HEALTH EFFECTS DUE TO 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PM</a:t>
            </a:r>
            <a:r>
              <a:rPr lang="en-GB" sz="2400" baseline="-25000"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GB"/>
              <a:t> AND 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PM</a:t>
            </a:r>
            <a:r>
              <a:rPr lang="en-GB" sz="2400" baseline="-25000">
                <a:latin typeface="Arial"/>
                <a:ea typeface="Arial"/>
                <a:cs typeface="Arial"/>
                <a:sym typeface="Arial"/>
              </a:rPr>
              <a:t>2.5</a:t>
            </a:r>
            <a:r>
              <a:rPr lang="en-GB" sz="24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IRRITATION IN EYES, NOSE AND THROAT</a:t>
            </a:r>
            <a:endParaRPr sz="1650"/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SHORTNESS OF BREATH, COUGHING</a:t>
            </a:r>
            <a:endParaRPr sz="1650"/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LUNG FUNCTION REDUCTION</a:t>
            </a:r>
            <a:endParaRPr sz="1650"/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IRREGULAR HEART BEATING</a:t>
            </a:r>
            <a:endParaRPr sz="1650"/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ASTHMA ATTACK</a:t>
            </a:r>
            <a:endParaRPr sz="1650"/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-GB" sz="1650"/>
              <a:t>PREMATURE DEATH</a:t>
            </a:r>
            <a:endParaRPr sz="165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CHALLENGES</a:t>
            </a:r>
            <a:endParaRPr/>
          </a:p>
        </p:txBody>
      </p:sp>
      <p:sp>
        <p:nvSpPr>
          <p:cNvPr id="377" name="Google Shape;377;p50"/>
          <p:cNvSpPr txBox="1">
            <a:spLocks noGrp="1"/>
          </p:cNvSpPr>
          <p:nvPr>
            <p:ph type="body" idx="1"/>
          </p:nvPr>
        </p:nvSpPr>
        <p:spPr>
          <a:xfrm>
            <a:off x="311700" y="1373025"/>
            <a:ext cx="8520600" cy="25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FINDING THE SUITABLE SENSORS AND A PLACE TO PLANT THE SENSORS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DIFFICULT OF HANDLE THE SENSORS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LIMITED TOOLS FOR EXTRACTING THE DATA AND STORE OFFLINE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UNABLE TO MAP THE DATA ONLINE DUE TO NETWORK CONFIGURATION NEEDS FOR GATEWAY</a:t>
            </a: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SOLUTION AND DISCUSSIONS</a:t>
            </a:r>
            <a:endParaRPr/>
          </a:p>
        </p:txBody>
      </p:sp>
      <p:sp>
        <p:nvSpPr>
          <p:cNvPr id="383" name="Google Shape;383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1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SUCCESSFUL IMPLEMENTATION OF SENSORS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COLLECTED OFFLINE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FROM DIFFERENT LOCATIONS OF KAMP-LINTFORT UNSUCCESSFUL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COMPARISON DATA OF  DIFFERENT LOCATIONS OF KAMP-LINTFORT UNSUCCESSFUL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ANALYSIS AND VISUALIZATION WAS DONE 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COMPARISON WITH THE STANDARD VALUE WAS DONE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COMPARISON WITH DIFFERENT CITIES WERE PERFORMED</a:t>
            </a: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45720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389" name="Google Shape;389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33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50"/>
              <a:buFont typeface="Questrial"/>
              <a:buChar char="●"/>
            </a:pPr>
            <a:r>
              <a:rPr lang="en-GB" sz="1650"/>
              <a:t>HOW GOOD IS THE ENVIRONMENT CONDITION FOUND BY OUR PROJECT WITH RESPECT TO STANDARD BY WHO AND EU AND ALSO AMONG THE OTHER CITIES</a:t>
            </a:r>
            <a:endParaRPr sz="1650"/>
          </a:p>
          <a:p>
            <a:pPr marL="457200" lvl="0" indent="-3333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50"/>
              <a:buFont typeface="Questrial"/>
              <a:buChar char="●"/>
            </a:pPr>
            <a:r>
              <a:rPr lang="en-GB" sz="1650"/>
              <a:t>THE QUALITY OF PM</a:t>
            </a:r>
            <a:r>
              <a:rPr lang="en-GB" sz="1650" baseline="-25000"/>
              <a:t>10</a:t>
            </a:r>
            <a:r>
              <a:rPr lang="en-GB" sz="1650"/>
              <a:t> AND PM</a:t>
            </a:r>
            <a:r>
              <a:rPr lang="en-GB" sz="1650" baseline="-25000"/>
              <a:t>2.5</a:t>
            </a:r>
            <a:r>
              <a:rPr lang="en-GB" sz="1650"/>
              <a:t>  IS NOT THAT MUCH GOOD ENOUGH</a:t>
            </a:r>
            <a:endParaRPr sz="1650"/>
          </a:p>
          <a:p>
            <a:pPr marL="457200" lvl="0" indent="-3333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50"/>
              <a:buFont typeface="Questrial"/>
              <a:buChar char="●"/>
            </a:pPr>
            <a:r>
              <a:rPr lang="en-GB" sz="1650"/>
              <a:t>THE QUALITY OF NO</a:t>
            </a:r>
            <a:r>
              <a:rPr lang="en-GB" sz="1650" baseline="-25000"/>
              <a:t>2</a:t>
            </a:r>
            <a:r>
              <a:rPr lang="en-GB" sz="1650"/>
              <a:t> AND CO IS FAIRLY GOOD</a:t>
            </a:r>
            <a:endParaRPr sz="1650"/>
          </a:p>
          <a:p>
            <a:pPr marL="457200" lvl="0" indent="-333375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50"/>
              <a:buFont typeface="Questrial"/>
              <a:buChar char="●"/>
            </a:pPr>
            <a:r>
              <a:rPr lang="en-GB" sz="1650"/>
              <a:t>THE WORST AIR QUALITY COMPARING TO OTHER NEARBY CITIES</a:t>
            </a:r>
            <a:endParaRPr sz="1650"/>
          </a:p>
          <a:p>
            <a:pPr marL="45720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650"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sz="165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395" name="Google Shape;395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75050" lvl="0" indent="-330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KAMP-LINTFORT. (N.D.B). STADTGESCHICHTE. RETRIEVED FROM </a:t>
            </a:r>
            <a:r>
              <a:rPr lang="en-GB" sz="1600" dirty="0">
                <a:solidFill>
                  <a:schemeClr val="tx1"/>
                </a:solidFill>
                <a:uFill>
                  <a:noFill/>
                </a:uFill>
              </a:rPr>
              <a:t>WWW.KAMP-LINTFORT.DE/DE/INHALT/GESCHICHTE</a:t>
            </a:r>
            <a:r>
              <a:rPr lang="en-GB" sz="1600" dirty="0" smtClean="0">
                <a:solidFill>
                  <a:schemeClr val="tx1"/>
                </a:solidFill>
                <a:uFill>
                  <a:noFill/>
                </a:uFill>
              </a:rPr>
              <a:t>/</a:t>
            </a:r>
            <a:r>
              <a:rPr lang="en-GB" sz="1600" dirty="0">
                <a:solidFill>
                  <a:schemeClr val="tx1"/>
                </a:solidFill>
              </a:rPr>
              <a:t> </a:t>
            </a:r>
            <a:r>
              <a:rPr lang="en-GB" sz="1600" dirty="0" smtClean="0">
                <a:solidFill>
                  <a:schemeClr val="tx1"/>
                </a:solidFill>
              </a:rPr>
              <a:t>(</a:t>
            </a:r>
            <a:r>
              <a:rPr lang="en-GB" sz="1600" dirty="0">
                <a:solidFill>
                  <a:schemeClr val="tx1"/>
                </a:solidFill>
              </a:rPr>
              <a:t>04.01.2019)</a:t>
            </a:r>
            <a:endParaRPr sz="1600" dirty="0">
              <a:solidFill>
                <a:schemeClr val="tx1"/>
              </a:solidFill>
            </a:endParaRPr>
          </a:p>
          <a:p>
            <a:pPr marL="457200" marR="175050" lvl="0" indent="-330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AIR QUALITY IN EUROPE — 2017 REPORT OR</a:t>
            </a:r>
            <a:r>
              <a:rPr lang="en-GB" sz="1600" dirty="0">
                <a:solidFill>
                  <a:schemeClr val="tx1"/>
                </a:solidFill>
                <a:uFill>
                  <a:noFill/>
                </a:uFill>
              </a:rPr>
              <a:t> HTTP://EC.EUROPA.EU/ENVIRONMENT/AIR/QUALITY/STANDARDS.HTML</a:t>
            </a:r>
            <a:endParaRPr sz="1600" dirty="0">
              <a:solidFill>
                <a:schemeClr val="tx1"/>
              </a:solidFill>
            </a:endParaRPr>
          </a:p>
          <a:p>
            <a:pPr marL="457200" marR="175050" lvl="0" indent="-330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WHO AIR QUALITY GUIDELINES (AQG) WWW.WHO.INT/NEWS-ROOM/FACT-SHEETS/DETAIL/AMBIENT-(OUTDOOR)-AIR-QUALITY-AND-HEALTH</a:t>
            </a:r>
            <a:endParaRPr sz="1600" dirty="0">
              <a:solidFill>
                <a:schemeClr val="tx1"/>
              </a:solidFill>
            </a:endParaRPr>
          </a:p>
          <a:p>
            <a:pPr marL="457200" marR="175050" lvl="0" indent="-330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>
                <a:solidFill>
                  <a:schemeClr val="tx1"/>
                </a:solidFill>
              </a:rPr>
              <a:t>WWW.UMWELTSCHUTZ.DE/</a:t>
            </a:r>
            <a:endParaRPr sz="1600" dirty="0">
              <a:solidFill>
                <a:schemeClr val="tx1"/>
              </a:solidFill>
            </a:endParaRPr>
          </a:p>
          <a:p>
            <a:pPr marL="457200" marR="175050" lvl="0" indent="-330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 dirty="0">
                <a:solidFill>
                  <a:schemeClr val="tx1"/>
                </a:solidFill>
                <a:uFill>
                  <a:noFill/>
                </a:uFill>
              </a:rPr>
              <a:t>WWW.LANUV.NRW.DE/UMWELT/LUFT/IMMISSIONEN/BERICHTE-UND-TRENDS/EINZELWERTE-KONTINUIERLICHER-MESSUNGEN/</a:t>
            </a:r>
            <a:endParaRPr sz="1200" dirty="0">
              <a:solidFill>
                <a:schemeClr val="tx1"/>
              </a:solidFill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17505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600" dirty="0">
              <a:solidFill>
                <a:srgbClr val="666666"/>
              </a:solidFill>
            </a:endParaRPr>
          </a:p>
          <a:p>
            <a:pPr marL="457200" marR="17505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6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REFERENCES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endParaRPr/>
          </a:p>
        </p:txBody>
      </p:sp>
      <p:sp>
        <p:nvSpPr>
          <p:cNvPr id="401" name="Google Shape;401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175050" lvl="0" indent="-330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estrial"/>
              <a:buChar char="●"/>
            </a:pPr>
            <a:r>
              <a:rPr lang="en-GB" sz="1600" dirty="0"/>
              <a:t>ARDUINO UNO REV3, STORE.ARDUINO.CC/ARDUINO-UNO-REV3.</a:t>
            </a:r>
            <a:endParaRPr sz="1600" dirty="0"/>
          </a:p>
          <a:p>
            <a:pPr marL="457200" marR="175050" lvl="0" indent="-330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estrial"/>
              <a:buChar char="●"/>
            </a:pPr>
            <a:r>
              <a:rPr lang="en-GB" sz="1600" dirty="0"/>
              <a:t>“NUCLEO-F411RE  .” STM32F0DISCOVERY - DISCOVERY KIT WITH STM32F051R8 MCU - STMICROELECTRONICS, </a:t>
            </a:r>
            <a:r>
              <a:rPr lang="en-GB" sz="1600" dirty="0" smtClean="0">
                <a:uFill>
                  <a:noFill/>
                </a:uFill>
              </a:rPr>
              <a:t>WWW.ST.COM/EN/EVALUATION-TOOLS/NUCLEO-F411RE.HTML</a:t>
            </a:r>
            <a:endParaRPr sz="1600" dirty="0"/>
          </a:p>
          <a:p>
            <a:pPr marL="457200" marR="175050" lvl="0" indent="-330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estrial"/>
              <a:buChar char="●"/>
            </a:pPr>
            <a:r>
              <a:rPr lang="en-GB" sz="1600" dirty="0">
                <a:uFill>
                  <a:noFill/>
                </a:uFill>
              </a:rPr>
              <a:t>WWW.SGXSENSORTECH.COM/CONTENT/UPLOADS/2014/08/1107_DATASHEET-MICS-2714.PDF</a:t>
            </a:r>
            <a:endParaRPr sz="1600" dirty="0"/>
          </a:p>
          <a:p>
            <a:pPr marL="457200" marR="175050" lvl="0" indent="-330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estrial"/>
              <a:buChar char="●"/>
            </a:pPr>
            <a:r>
              <a:rPr lang="en-GB" sz="1600" dirty="0">
                <a:uFill>
                  <a:noFill/>
                </a:uFill>
              </a:rPr>
              <a:t>WWW.POLOLU.COM/FILE/0J313/MQ7.PDF</a:t>
            </a:r>
            <a:endParaRPr sz="1600" dirty="0"/>
          </a:p>
          <a:p>
            <a:pPr marL="457200" marR="175050" lvl="0" indent="-330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estrial"/>
              <a:buChar char="●"/>
            </a:pPr>
            <a:r>
              <a:rPr lang="en-GB" sz="1600" dirty="0"/>
              <a:t>THE WORLD AIR QUALITY INDEX PROJECT. “THE SDS011 AIR QUALITY SENSOR EXPERIMENT.” AQICN.ORG, AQICN.ORG/SENSOR/SDS011</a:t>
            </a:r>
            <a:endParaRPr sz="1600" dirty="0"/>
          </a:p>
          <a:p>
            <a:pPr marL="457200" marR="175050" lvl="0" indent="-33020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600"/>
              <a:buFont typeface="Questrial"/>
              <a:buChar char="●"/>
            </a:pPr>
            <a:r>
              <a:rPr lang="en-GB" sz="1600" dirty="0"/>
              <a:t>“WHAT IS R?” R, WWW.R-PROJECT.ORG/ABOUT.HTML</a:t>
            </a:r>
            <a:endParaRPr sz="1600" dirty="0"/>
          </a:p>
          <a:p>
            <a:pPr marL="457200" marR="175050" lvl="0" indent="0" algn="l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i="1" dirty="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THANK YOU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QUESTION AND ANSWER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 sz="2430"/>
              <a:t>INTRODUCTION</a:t>
            </a:r>
            <a:br>
              <a:rPr lang="en-GB" sz="2430"/>
            </a:br>
            <a:r>
              <a:rPr lang="en-GB" sz="2430"/>
              <a:t/>
            </a:r>
            <a:br>
              <a:rPr lang="en-GB" sz="2430"/>
            </a:br>
            <a:endParaRPr sz="2430"/>
          </a:p>
        </p:txBody>
      </p:sp>
      <p:sp>
        <p:nvSpPr>
          <p:cNvPr id="180" name="Google Shape;18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HOCHSCHULE RHEIN-WAAL, SINCE 2009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MANY STUDENTS COME TO KAMP-LINTFORT BECAUSE THE UNIVERSITY IS EQUIPPED WITH THE LATEST TECHNOLOGY AND OFFERS SPECIAL DEGREE PROGRAMMES 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KLOSTER KAMP, EYLLER BERG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OLDER THAN THE MINERS’ ESTATES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TODAY IT’S A MUSEUM WHICH DRAWS NUMEROUS VISITORS EACH YEAR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PEOPLE STILL UNAWARE ABOUT THE ENVIRONMENTAL CONDITION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TILL TODAY, NO ANY AIR QUALITY DATA CENTER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NO ANY RESEARCH HAS BEEN DONE YET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ENVIRONMENTAL AWARENESS NOT AN OPTION, A DUTY</a:t>
            </a:r>
            <a:endParaRPr/>
          </a:p>
          <a:p>
            <a:pPr marL="1143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1430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“[A] CLEAN ENVIRONMENT IS A HUMAN RIGHT LIKE ANY </a:t>
            </a:r>
            <a:endParaRPr/>
          </a:p>
          <a:p>
            <a:pPr marL="11430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OTHER. IT IS THEREFORE PART OF OUR RESPONSIBILITY </a:t>
            </a:r>
            <a:endParaRPr/>
          </a:p>
          <a:p>
            <a:pPr marL="11430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TOWARD OTHERS TO ENSURE THAT THE WORLD WE </a:t>
            </a:r>
            <a:endParaRPr/>
          </a:p>
          <a:p>
            <a:pPr marL="11430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PASS ON IS AS HEALTHY, IF NOT HEALTHIER, THAN WE </a:t>
            </a:r>
            <a:endParaRPr/>
          </a:p>
          <a:p>
            <a:pPr marL="11430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FOUND IT”. (DALAI LAMA, 2017)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311700" y="4521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800"/>
              <a:buFont typeface="Questrial"/>
              <a:buNone/>
            </a:pPr>
            <a:r>
              <a:rPr lang="en-GB">
                <a:solidFill>
                  <a:srgbClr val="000000"/>
                </a:solidFill>
              </a:rPr>
              <a:t>AIMS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MAKE PEOPLE AWARE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COMPARING WITH NEARBY CITIES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CORRELATION BETWEEN AIR QUALITY AND HEALTH HAZARD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DEVICES</a:t>
            </a:r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ARDUINO</a:t>
            </a:r>
            <a:endParaRPr/>
          </a:p>
          <a:p>
            <a:pPr marL="13716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AN OPEN-SOURCE ELECTRONICS PLATFORM BASED ON EASY-TO-USE HARDWARE AND SOFTWARE</a:t>
            </a:r>
            <a:endParaRPr/>
          </a:p>
          <a:p>
            <a:pPr marL="13716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SENSES THE ENVIRONMENT BY RECEIVING INPUT FROM SENSORS, AND AFFECTS THE ENVIRONMENT BY MOTORS AND OTHER ACTUATORS</a:t>
            </a:r>
            <a:endParaRPr/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MICROCONTROLLERS WE USED</a:t>
            </a:r>
            <a:endParaRPr/>
          </a:p>
          <a:p>
            <a:pPr marL="13716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ARDUINO UNO </a:t>
            </a:r>
            <a:endParaRPr/>
          </a:p>
          <a:p>
            <a:pPr marL="1828800" lvl="2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500">
                <a:solidFill>
                  <a:srgbClr val="434F54"/>
                </a:solidFill>
              </a:rPr>
              <a:t>MOST USED AND DOCUMENTED BOARD OF THE WHOLE ARDUINO FAMILY</a:t>
            </a:r>
            <a:endParaRPr/>
          </a:p>
          <a:p>
            <a:pPr marL="1828800" lvl="2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500">
                <a:solidFill>
                  <a:srgbClr val="434F54"/>
                </a:solidFill>
              </a:rPr>
              <a:t>BASED ON THE ATMEGA328P</a:t>
            </a:r>
            <a:endParaRPr/>
          </a:p>
          <a:p>
            <a:pPr marL="1828800" lvl="2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500">
                <a:solidFill>
                  <a:srgbClr val="434F54"/>
                </a:solidFill>
              </a:rPr>
              <a:t>HAS 14 DIGITAL INPUT/OUTPUT PINS</a:t>
            </a:r>
            <a:endParaRPr/>
          </a:p>
          <a:p>
            <a:pPr marL="1828800" lvl="2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500">
                <a:solidFill>
                  <a:srgbClr val="434F54"/>
                </a:solidFill>
              </a:rPr>
              <a:t>TINKER WITHOUT WORRYING TOO MUCH</a:t>
            </a:r>
            <a:endParaRPr/>
          </a:p>
          <a:p>
            <a:pPr marL="1828800" lvl="2" indent="-3175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 sz="1500">
                <a:solidFill>
                  <a:srgbClr val="434F54"/>
                </a:solidFill>
              </a:rPr>
              <a:t>REPLACE THE CHIP FOR A FEW DOLLARS</a:t>
            </a:r>
            <a:endParaRPr sz="1200">
              <a:solidFill>
                <a:srgbClr val="434F54"/>
              </a:solidFill>
              <a:highlight>
                <a:srgbClr val="ECF1F1"/>
              </a:highlight>
            </a:endParaRPr>
          </a:p>
          <a:p>
            <a:pPr marL="182880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rgbClr val="434F54"/>
              </a:solidFill>
              <a:highlight>
                <a:srgbClr val="ECF1F1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1371600" lvl="1" indent="-317500" algn="l" rtl="0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ARDUINO SMT32</a:t>
            </a:r>
            <a:endParaRPr/>
          </a:p>
          <a:p>
            <a:pPr marL="9144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1575" y="3430350"/>
            <a:ext cx="2930400" cy="1652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DEVICES</a:t>
            </a: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2800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SMT32 NUCLEO F411RE</a:t>
            </a:r>
            <a:endParaRPr sz="1600">
              <a:solidFill>
                <a:schemeClr val="dk1"/>
              </a:solidFill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○"/>
            </a:pPr>
            <a:r>
              <a:rPr lang="en-GB">
                <a:solidFill>
                  <a:srgbClr val="222222"/>
                </a:solidFill>
              </a:rPr>
              <a:t>SUPPORT OF A WIDE CHOICE OF INTEGRATED DEVELOPMENT ENVIRONMENTS (IDES)</a:t>
            </a:r>
            <a:endParaRPr>
              <a:solidFill>
                <a:srgbClr val="222222"/>
              </a:solidFill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○"/>
            </a:pPr>
            <a:r>
              <a:rPr lang="en-GB">
                <a:solidFill>
                  <a:srgbClr val="222222"/>
                </a:solidFill>
              </a:rPr>
              <a:t>FLEXIBLE POWER-SUPPLY OPTIONS: ST-LINK USB VBUS OR EXTERNAL SOURCES</a:t>
            </a:r>
            <a:endParaRPr>
              <a:solidFill>
                <a:srgbClr val="222222"/>
              </a:solidFill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○"/>
            </a:pPr>
            <a:r>
              <a:rPr lang="en-GB">
                <a:solidFill>
                  <a:srgbClr val="222222"/>
                </a:solidFill>
              </a:rPr>
              <a:t>COMPREHENSIVE FREE SOFTWARE LIBRARIES AND EXAMPLES AVAILABLE</a:t>
            </a:r>
            <a:endParaRPr>
              <a:solidFill>
                <a:srgbClr val="222222"/>
              </a:solidFill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○"/>
            </a:pPr>
            <a:r>
              <a:rPr lang="en-GB">
                <a:solidFill>
                  <a:srgbClr val="222222"/>
                </a:solidFill>
              </a:rPr>
              <a:t>STM32 MICROCONTROLLER IN LQFP64 PACKAGE</a:t>
            </a:r>
            <a:endParaRPr>
              <a:solidFill>
                <a:srgbClr val="222222"/>
              </a:solidFill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○"/>
            </a:pPr>
            <a:r>
              <a:rPr lang="en-GB">
                <a:solidFill>
                  <a:srgbClr val="222222"/>
                </a:solidFill>
              </a:rPr>
              <a:t>512 KB Flash with 128 KB SRAM</a:t>
            </a:r>
            <a:endParaRPr>
              <a:solidFill>
                <a:srgbClr val="222222"/>
              </a:solidFill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○"/>
            </a:pPr>
            <a:r>
              <a:rPr lang="en-GB">
                <a:solidFill>
                  <a:srgbClr val="222222"/>
                </a:solidFill>
              </a:rPr>
              <a:t>1 USER LED SHARED WITH ARDUINO™</a:t>
            </a:r>
            <a:endParaRPr>
              <a:solidFill>
                <a:srgbClr val="222222"/>
              </a:solidFill>
            </a:endParaRPr>
          </a:p>
          <a:p>
            <a:pPr marL="914400" lvl="1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○"/>
            </a:pPr>
            <a:r>
              <a:rPr lang="en-GB">
                <a:solidFill>
                  <a:srgbClr val="222222"/>
                </a:solidFill>
              </a:rPr>
              <a:t>1 USER AND 1 RESET PUSH-BUTTONS</a:t>
            </a:r>
            <a:endParaRPr>
              <a:solidFill>
                <a:srgbClr val="222222"/>
              </a:solidFill>
            </a:endParaRPr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1811" y="2779776"/>
            <a:ext cx="2767864" cy="2363774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estrial"/>
              <a:buNone/>
            </a:pPr>
            <a:r>
              <a:rPr lang="en-GB"/>
              <a:t>SENSORS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MICS 2714</a:t>
            </a:r>
            <a:endParaRPr sz="160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SMALLEST FOOTPRINT FOR COMPACT DESIGNS (5 X 7 X 1.55 MM) </a:t>
            </a:r>
            <a:endParaRPr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ROBUST MEMS SENSOR FOR HARSH ENVIRONMENTS </a:t>
            </a:r>
            <a:endParaRPr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HIGH-VOLUME MANUFACTURING FOR LOW-COST APPLICATIONS </a:t>
            </a:r>
            <a:endParaRPr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SHORT LEAD-TIMES</a:t>
            </a:r>
            <a:r>
              <a:rPr lang="en-GB" sz="1400"/>
              <a:t> </a:t>
            </a:r>
            <a:endParaRPr sz="140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DETECTABLE GASES </a:t>
            </a:r>
            <a:endParaRPr/>
          </a:p>
          <a:p>
            <a:pPr marL="1371600" lvl="2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NITROGEN DIOXIDE NO2 		0.05 	– 10PPM </a:t>
            </a:r>
            <a:endParaRPr/>
          </a:p>
          <a:p>
            <a:pPr marL="1371600" lvl="2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HYDROGEN H2		 	1 	– 1000 PPM</a:t>
            </a:r>
            <a:endParaRPr/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90918" y="1602028"/>
            <a:ext cx="2123632" cy="3313201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</TotalTime>
  <Words>1177</Words>
  <Application>Microsoft Office PowerPoint</Application>
  <PresentationFormat>On-screen Show (16:9)</PresentationFormat>
  <Paragraphs>210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Questrial</vt:lpstr>
      <vt:lpstr>Times New Roman</vt:lpstr>
      <vt:lpstr>Verdana</vt:lpstr>
      <vt:lpstr>Droplet</vt:lpstr>
      <vt:lpstr>ENVIRONMENTAL PHENOMENA IN KAMP-LINTFORT  </vt:lpstr>
      <vt:lpstr>AGENDA</vt:lpstr>
      <vt:lpstr>INTRODUCTION</vt:lpstr>
      <vt:lpstr>INTRODUCTION  </vt:lpstr>
      <vt:lpstr>INTRODUCTION</vt:lpstr>
      <vt:lpstr>AIMS</vt:lpstr>
      <vt:lpstr>DEVICES</vt:lpstr>
      <vt:lpstr>DEVICES</vt:lpstr>
      <vt:lpstr>SENSORS</vt:lpstr>
      <vt:lpstr>SENSORS </vt:lpstr>
      <vt:lpstr>SENSORS </vt:lpstr>
      <vt:lpstr>SERIAL TERMINAL</vt:lpstr>
      <vt:lpstr>R </vt:lpstr>
      <vt:lpstr>IMPLEMENTATION</vt:lpstr>
      <vt:lpstr>IMPLEMENTATION</vt:lpstr>
      <vt:lpstr>Data Collection</vt:lpstr>
      <vt:lpstr>DATA COLLECTION</vt:lpstr>
      <vt:lpstr>DATA VISUALIZATION</vt:lpstr>
      <vt:lpstr>AIR QUALITY STANDARD VALUES </vt:lpstr>
      <vt:lpstr>KAMP-LINTFORT PM10 AND PM2.5  CONCENTRATION</vt:lpstr>
      <vt:lpstr>KAMP-LINTFORT NO2 AND CO CONCENTRATION </vt:lpstr>
      <vt:lpstr>ALL POLLUTANTS CONCENTRATION IN KAMP-LINTFORT</vt:lpstr>
      <vt:lpstr>DUISBURG, KREFELD AND WESEL PM10  CONCENTRATION</vt:lpstr>
      <vt:lpstr>DUISBURG AND WESEL NO2 CONCENTRATION </vt:lpstr>
      <vt:lpstr>COMPARING KAMP-LINTFORT PM10 WITH OTHER CITIES</vt:lpstr>
      <vt:lpstr>COMPARING KAMP-LINTFORT NO2 WITH OTHER CITIES</vt:lpstr>
      <vt:lpstr>EEA AIR QUALITY HEALTH CONCERN INDEX</vt:lpstr>
      <vt:lpstr>PM10 AND PM2.5 CONCENTRATION WITH HEALTH CONCERN </vt:lpstr>
      <vt:lpstr>NO2 CONCENTRATION WITH HEALTH CONCERN  </vt:lpstr>
      <vt:lpstr>HEALTH EFFECTS DUE TO PM10 AND PM2.5 </vt:lpstr>
      <vt:lpstr>CHALLENGES</vt:lpstr>
      <vt:lpstr>SOLUTION AND DISCUSSIONS</vt:lpstr>
      <vt:lpstr>CONCLUSION</vt:lpstr>
      <vt:lpstr>REFERENCES</vt:lpstr>
      <vt:lpstr>REFERENCES 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PHENOMENA IN KAMP-LINTFORT  </dc:title>
  <cp:lastModifiedBy>Ashikul Santo</cp:lastModifiedBy>
  <cp:revision>4</cp:revision>
  <dcterms:modified xsi:type="dcterms:W3CDTF">2019-02-08T16:21:11Z</dcterms:modified>
</cp:coreProperties>
</file>